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7C793BF-620E-4642-9A3A-182ADC4783AC}" type="datetimeFigureOut">
              <a:rPr lang="zh-TW" altLang="en-US" smtClean="0"/>
              <a:pPr/>
              <a:t>2015/10/20</a:t>
            </a:fld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F1AC80C-DA17-4C71-9ACB-4D44E264699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5286412" cy="2209800"/>
          </a:xfrm>
        </p:spPr>
        <p:txBody>
          <a:bodyPr>
            <a:normAutofit/>
          </a:bodyPr>
          <a:lstStyle/>
          <a:p>
            <a:pPr algn="l"/>
            <a:r>
              <a:rPr lang="en-US" altLang="zh-TW" sz="2800" dirty="0" smtClean="0">
                <a:latin typeface="+mj-ea"/>
              </a:rPr>
              <a:t>Emotions drive attention:</a:t>
            </a:r>
            <a:br>
              <a:rPr lang="en-US" altLang="zh-TW" sz="2800" dirty="0" smtClean="0">
                <a:latin typeface="+mj-ea"/>
              </a:rPr>
            </a:br>
            <a:r>
              <a:rPr lang="en-US" altLang="zh-TW" sz="2800" dirty="0" smtClean="0">
                <a:latin typeface="+mj-ea"/>
              </a:rPr>
              <a:t>Effects on driver’s </a:t>
            </a:r>
            <a:r>
              <a:rPr lang="en-US" altLang="zh-TW" sz="2800" dirty="0" err="1" smtClean="0">
                <a:latin typeface="+mj-ea"/>
              </a:rPr>
              <a:t>behaviour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4282" y="3786190"/>
            <a:ext cx="8429652" cy="1752600"/>
          </a:xfrm>
        </p:spPr>
        <p:txBody>
          <a:bodyPr>
            <a:normAutofit/>
          </a:bodyPr>
          <a:lstStyle/>
          <a:p>
            <a:pPr algn="l"/>
            <a:r>
              <a:rPr lang="zh-TW" altLang="en-US" sz="1800" dirty="0" smtClean="0">
                <a:latin typeface="+mj-ea"/>
                <a:ea typeface="+mj-ea"/>
              </a:rPr>
              <a:t>期刊：</a:t>
            </a:r>
            <a:r>
              <a:rPr lang="en-US" altLang="zh-TW" sz="1800" dirty="0" smtClean="0">
                <a:latin typeface="+mj-ea"/>
                <a:ea typeface="+mj-ea"/>
              </a:rPr>
              <a:t>Safety Science</a:t>
            </a:r>
          </a:p>
          <a:p>
            <a:pPr algn="l"/>
            <a:r>
              <a:rPr lang="zh-TW" altLang="en-US" sz="1800" dirty="0" smtClean="0">
                <a:latin typeface="+mj-ea"/>
                <a:ea typeface="+mj-ea"/>
              </a:rPr>
              <a:t>作者：</a:t>
            </a:r>
            <a:r>
              <a:rPr lang="fr-FR" altLang="zh-TW" sz="1800" dirty="0" smtClean="0">
                <a:latin typeface="+mj-ea"/>
                <a:ea typeface="+mj-ea"/>
              </a:rPr>
              <a:t>Christelle Pecher , Celine Lemercier ,  Jean-Marie Cellier</a:t>
            </a:r>
          </a:p>
          <a:p>
            <a:pPr algn="l"/>
            <a:r>
              <a:rPr lang="zh-TW" altLang="en-US" sz="1800" dirty="0" smtClean="0">
                <a:latin typeface="+mj-ea"/>
                <a:ea typeface="+mj-ea"/>
              </a:rPr>
              <a:t>學生：林怡儒</a:t>
            </a:r>
            <a:r>
              <a:rPr lang="fr-FR" altLang="zh-TW" sz="1800" dirty="0" smtClean="0">
                <a:latin typeface="+mj-ea"/>
                <a:ea typeface="+mj-ea"/>
              </a:rPr>
              <a:t> </a:t>
            </a:r>
            <a:endParaRPr lang="en-US" altLang="zh-TW" sz="1800" dirty="0" smtClean="0">
              <a:latin typeface="+mj-ea"/>
              <a:ea typeface="+mj-ea"/>
            </a:endParaRPr>
          </a:p>
          <a:p>
            <a:pPr algn="l"/>
            <a:endParaRPr lang="zh-TW" altLang="en-US" sz="18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928662" y="2428868"/>
            <a:ext cx="68580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zh-TW" altLang="en-US" dirty="0">
                <a:latin typeface="+mj-ea"/>
                <a:ea typeface="+mj-ea"/>
                <a:sym typeface="Wingdings" pitchFamily="2" charset="2"/>
              </a:rPr>
              <a:t>快樂音樂會導致開車時平均速度</a:t>
            </a:r>
            <a:r>
              <a:rPr lang="zh-TW" altLang="en-US" dirty="0" smtClean="0">
                <a:latin typeface="+mj-ea"/>
                <a:ea typeface="+mj-ea"/>
                <a:sym typeface="Wingdings" pitchFamily="2" charset="2"/>
              </a:rPr>
              <a:t>降低</a:t>
            </a:r>
            <a:endParaRPr lang="en-US" altLang="zh-TW" dirty="0" smtClean="0">
              <a:latin typeface="+mj-ea"/>
              <a:ea typeface="+mj-ea"/>
              <a:sym typeface="Wingdings" pitchFamily="2" charset="2"/>
            </a:endParaRPr>
          </a:p>
          <a:p>
            <a:pPr marL="292100" indent="-292100">
              <a:buClr>
                <a:schemeClr val="accent1"/>
              </a:buClr>
              <a:buSzPct val="70000"/>
            </a:pPr>
            <a:r>
              <a:rPr lang="zh-TW" altLang="en-US" dirty="0" smtClean="0">
                <a:latin typeface="+mj-ea"/>
                <a:ea typeface="+mj-ea"/>
                <a:sym typeface="Wingdings" pitchFamily="2" charset="2"/>
              </a:rPr>
              <a:t>     </a:t>
            </a:r>
            <a:r>
              <a:rPr lang="en-US" altLang="zh-TW" dirty="0" smtClean="0">
                <a:latin typeface="+mj-ea"/>
                <a:ea typeface="+mj-ea"/>
                <a:sym typeface="Wingdings" pitchFamily="2" charset="2"/>
              </a:rPr>
              <a:t> </a:t>
            </a:r>
            <a:r>
              <a:rPr lang="zh-TW" altLang="en-US" dirty="0" smtClean="0">
                <a:latin typeface="+mj-ea"/>
                <a:ea typeface="+mj-ea"/>
                <a:sym typeface="Wingdings" pitchFamily="2" charset="2"/>
              </a:rPr>
              <a:t>速度：快樂音樂 </a:t>
            </a:r>
            <a:r>
              <a:rPr lang="en-US" altLang="zh-TW" dirty="0" smtClean="0">
                <a:latin typeface="+mj-ea"/>
                <a:ea typeface="+mj-ea"/>
                <a:sym typeface="Wingdings" pitchFamily="2" charset="2"/>
              </a:rPr>
              <a:t>&lt; </a:t>
            </a:r>
            <a:r>
              <a:rPr lang="zh-TW" altLang="en-US" dirty="0" smtClean="0">
                <a:latin typeface="+mj-ea"/>
                <a:ea typeface="+mj-ea"/>
                <a:sym typeface="Wingdings" pitchFamily="2" charset="2"/>
              </a:rPr>
              <a:t>悲傷音樂 </a:t>
            </a:r>
            <a:r>
              <a:rPr lang="en-US" altLang="zh-TW" dirty="0" smtClean="0">
                <a:latin typeface="+mj-ea"/>
                <a:ea typeface="+mj-ea"/>
                <a:sym typeface="Wingdings" pitchFamily="2" charset="2"/>
              </a:rPr>
              <a:t>&lt;</a:t>
            </a:r>
            <a:r>
              <a:rPr lang="zh-TW" altLang="en-US" dirty="0" smtClean="0">
                <a:latin typeface="+mj-ea"/>
                <a:ea typeface="+mj-ea"/>
                <a:sym typeface="Wingdings" pitchFamily="2" charset="2"/>
              </a:rPr>
              <a:t> 中等音樂</a:t>
            </a:r>
            <a:endParaRPr lang="en-US" altLang="zh-TW" dirty="0" smtClean="0">
              <a:latin typeface="+mj-ea"/>
              <a:ea typeface="+mj-ea"/>
              <a:sym typeface="Wingdings" pitchFamily="2" charset="2"/>
            </a:endParaRPr>
          </a:p>
          <a:p>
            <a:pPr marL="292100" indent="-292100">
              <a:buClr>
                <a:schemeClr val="accent1"/>
              </a:buClr>
              <a:buSzPct val="70000"/>
              <a:buFont typeface="Wingdings 2"/>
              <a:buChar char=""/>
            </a:pPr>
            <a:endParaRPr lang="en-US" altLang="zh-TW" dirty="0">
              <a:latin typeface="+mj-ea"/>
              <a:ea typeface="+mj-ea"/>
              <a:sym typeface="Wingdings" pitchFamily="2" charset="2"/>
            </a:endParaRPr>
          </a:p>
          <a:p>
            <a:pPr marL="292100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zh-TW" altLang="en-US" dirty="0">
                <a:latin typeface="+mj-ea"/>
                <a:ea typeface="+mj-ea"/>
                <a:sym typeface="Wingdings" pitchFamily="2" charset="2"/>
              </a:rPr>
              <a:t>在</a:t>
            </a:r>
            <a:r>
              <a:rPr lang="zh-TW" altLang="en-US" dirty="0" smtClean="0">
                <a:latin typeface="+mj-ea"/>
                <a:ea typeface="+mj-ea"/>
                <a:sym typeface="Wingdings" pitchFamily="2" charset="2"/>
              </a:rPr>
              <a:t>開車時駕駛會花費大部分時間來聽音樂和收音機，因此研究音樂性質對於駕駛時所產生的影響是重要的</a:t>
            </a:r>
            <a:endParaRPr lang="zh-TW" altLang="en-US" dirty="0">
              <a:latin typeface="+mj-ea"/>
              <a:ea typeface="+mj-ea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 smtClean="0">
                <a:latin typeface="+mj-ea"/>
                <a:ea typeface="+mj-ea"/>
              </a:rPr>
              <a:t>駕駛在開車時最喜歡聽音樂，但很少研究調查對其駕駛行為表現產生的影響</a:t>
            </a:r>
            <a:endParaRPr lang="en-US" altLang="zh-TW" sz="1800" dirty="0" smtClean="0">
              <a:latin typeface="+mj-ea"/>
              <a:ea typeface="+mj-ea"/>
            </a:endParaRPr>
          </a:p>
          <a:p>
            <a:endParaRPr lang="en-US" altLang="zh-TW" sz="1800" dirty="0" smtClean="0">
              <a:latin typeface="+mj-ea"/>
              <a:ea typeface="+mj-ea"/>
            </a:endParaRPr>
          </a:p>
          <a:p>
            <a:r>
              <a:rPr lang="zh-TW" altLang="en-US" sz="1800" dirty="0" smtClean="0">
                <a:latin typeface="+mj-ea"/>
                <a:ea typeface="+mj-ea"/>
              </a:rPr>
              <a:t>研究目的：評估音樂的情緒值對於駕駛行為的影響</a:t>
            </a:r>
            <a:endParaRPr lang="en-US" altLang="zh-TW" sz="1800" dirty="0" smtClean="0">
              <a:latin typeface="+mj-ea"/>
              <a:ea typeface="+mj-ea"/>
            </a:endParaRPr>
          </a:p>
          <a:p>
            <a:endParaRPr lang="en-US" altLang="zh-TW" sz="1800" dirty="0" smtClean="0">
              <a:latin typeface="+mj-ea"/>
              <a:ea typeface="+mj-ea"/>
            </a:endParaRPr>
          </a:p>
          <a:p>
            <a:r>
              <a:rPr lang="zh-TW" altLang="en-US" sz="1800" dirty="0" smtClean="0">
                <a:latin typeface="+mj-ea"/>
                <a:ea typeface="+mj-ea"/>
              </a:rPr>
              <a:t>從快樂、悲傷、中等音樂各節取一段讓受測者在使用模擬器時播放</a:t>
            </a: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   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 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結果顯示快樂音樂最容易使駕駛分心，使平均速度減少、橫向控制退化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         悲傷音樂以不同方式去影響駕駛，時速慢且保持在同一車道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上述所說會在情緒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&amp; 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注意力定向框架內做討論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聆聽音樂是駕駛在開車時最喜歡的活動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r>
              <a:rPr lang="zh-TW" altLang="en-US" sz="1800" dirty="0" smtClean="0"/>
              <a:t>      </a:t>
            </a:r>
            <a:r>
              <a:rPr lang="en-US" altLang="zh-TW" sz="1400" dirty="0" err="1" smtClean="0">
                <a:latin typeface="+mj-ea"/>
                <a:ea typeface="+mj-ea"/>
              </a:rPr>
              <a:t>Dibben</a:t>
            </a:r>
            <a:r>
              <a:rPr lang="en-US" altLang="zh-TW" sz="1400" dirty="0" smtClean="0">
                <a:latin typeface="+mj-ea"/>
                <a:ea typeface="+mj-ea"/>
              </a:rPr>
              <a:t> and</a:t>
            </a:r>
            <a:r>
              <a:rPr lang="zh-TW" altLang="en-US" sz="1400" dirty="0" smtClean="0">
                <a:latin typeface="+mj-ea"/>
                <a:ea typeface="+mj-ea"/>
              </a:rPr>
              <a:t> </a:t>
            </a:r>
            <a:r>
              <a:rPr lang="en-US" altLang="zh-TW" sz="1400" dirty="0" smtClean="0">
                <a:latin typeface="+mj-ea"/>
                <a:ea typeface="+mj-ea"/>
              </a:rPr>
              <a:t>Williamson 2007</a:t>
            </a:r>
          </a:p>
          <a:p>
            <a:pPr>
              <a:buNone/>
            </a:pPr>
            <a:endParaRPr lang="en-US" altLang="zh-TW" sz="14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400" dirty="0" smtClean="0">
              <a:latin typeface="+mj-ea"/>
              <a:ea typeface="+mj-ea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人的情緒是影響自己活動力的最大因素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r>
              <a:rPr lang="zh-TW" altLang="en-US" sz="1400" dirty="0" smtClean="0">
                <a:latin typeface="+mj-ea"/>
                <a:ea typeface="+mj-ea"/>
              </a:rPr>
              <a:t>       </a:t>
            </a:r>
            <a:r>
              <a:rPr lang="en-US" altLang="zh-TW" sz="1400" dirty="0" err="1" smtClean="0">
                <a:latin typeface="+mj-ea"/>
                <a:ea typeface="+mj-ea"/>
              </a:rPr>
              <a:t>Dibben</a:t>
            </a:r>
            <a:r>
              <a:rPr lang="zh-TW" altLang="en-US" sz="1400" dirty="0" smtClean="0">
                <a:latin typeface="+mj-ea"/>
                <a:ea typeface="+mj-ea"/>
              </a:rPr>
              <a:t> </a:t>
            </a:r>
            <a:r>
              <a:rPr lang="da-DK" altLang="zh-TW" sz="1400" dirty="0" smtClean="0">
                <a:latin typeface="+mj-ea"/>
                <a:ea typeface="+mj-ea"/>
              </a:rPr>
              <a:t>and Williamson</a:t>
            </a:r>
            <a:r>
              <a:rPr lang="zh-TW" altLang="en-US" sz="1400" dirty="0" smtClean="0">
                <a:latin typeface="+mj-ea"/>
                <a:ea typeface="+mj-ea"/>
              </a:rPr>
              <a:t> </a:t>
            </a:r>
            <a:r>
              <a:rPr lang="da-DK" altLang="zh-TW" sz="1400" dirty="0" smtClean="0">
                <a:latin typeface="+mj-ea"/>
                <a:ea typeface="+mj-ea"/>
              </a:rPr>
              <a:t>2007; Krumshansl, 2002; Sloboda et al., 2001</a:t>
            </a:r>
          </a:p>
          <a:p>
            <a:endParaRPr lang="da-DK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da-DK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音樂的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tempo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越快，越容易影響駕駛的行為，使用三種節奏不同的音樂實驗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(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快速、中等、慢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)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，結果顯示聽快速音樂時會使駕駛開車速度減慢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r>
              <a:rPr lang="zh-TW" altLang="en-US" sz="1400" dirty="0" smtClean="0">
                <a:latin typeface="+mj-ea"/>
                <a:ea typeface="+mj-ea"/>
              </a:rPr>
              <a:t>       </a:t>
            </a:r>
            <a:r>
              <a:rPr lang="en-US" altLang="zh-TW" sz="1400" dirty="0" err="1" smtClean="0">
                <a:latin typeface="+mj-ea"/>
                <a:ea typeface="+mj-ea"/>
              </a:rPr>
              <a:t>Beh</a:t>
            </a:r>
            <a:r>
              <a:rPr lang="en-US" altLang="zh-TW" sz="1400" dirty="0" smtClean="0">
                <a:latin typeface="+mj-ea"/>
                <a:ea typeface="+mj-ea"/>
              </a:rPr>
              <a:t> and </a:t>
            </a:r>
            <a:r>
              <a:rPr lang="en-US" altLang="zh-TW" sz="1400" dirty="0" err="1" smtClean="0">
                <a:latin typeface="+mj-ea"/>
                <a:ea typeface="+mj-ea"/>
              </a:rPr>
              <a:t>Hirst</a:t>
            </a:r>
            <a:r>
              <a:rPr lang="en-US" altLang="zh-TW" sz="1400" dirty="0" smtClean="0">
                <a:latin typeface="+mj-ea"/>
                <a:ea typeface="+mj-ea"/>
              </a:rPr>
              <a:t>,</a:t>
            </a:r>
            <a:r>
              <a:rPr lang="zh-TW" altLang="en-US" sz="1400" dirty="0" smtClean="0">
                <a:latin typeface="+mj-ea"/>
                <a:ea typeface="+mj-ea"/>
              </a:rPr>
              <a:t> </a:t>
            </a:r>
            <a:r>
              <a:rPr lang="en-US" altLang="zh-TW" sz="1400" dirty="0" smtClean="0">
                <a:latin typeface="+mj-ea"/>
                <a:ea typeface="+mj-ea"/>
              </a:rPr>
              <a:t>1999; McKenzie, 2004. Brodsky 2002</a:t>
            </a: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受測者：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17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位擁有駕照四年以上且里程數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&gt;10,000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km/year</a:t>
            </a:r>
          </a:p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   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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男生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8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位、女生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9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位 ，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21~29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歲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從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18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首音樂中各節取一分鐘的音樂作為實驗音軌，所有節取音樂都通過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Manikin Scale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測試，分為快樂、悲傷、中等音樂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音樂交替之間有一分鐘的靜默期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1472" y="4000504"/>
            <a:ext cx="1714512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駕駛聽音樂期</a:t>
            </a:r>
            <a:r>
              <a:rPr lang="en-US" altLang="zh-TW" dirty="0" smtClean="0"/>
              <a:t>DM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3330474" y="3993973"/>
            <a:ext cx="1714512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獨自駕駛期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DA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85786" y="3571876"/>
            <a:ext cx="1000132" cy="357190"/>
          </a:xfrm>
          <a:prstGeom prst="rect">
            <a:avLst/>
          </a:prstGeom>
          <a:noFill/>
          <a:ln>
            <a:solidFill>
              <a:schemeClr val="accent6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296594" y="3571876"/>
            <a:ext cx="748260" cy="357190"/>
          </a:xfrm>
          <a:prstGeom prst="rect">
            <a:avLst/>
          </a:prstGeom>
          <a:noFill/>
          <a:ln>
            <a:solidFill>
              <a:schemeClr val="accent6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.big5.made-in-china.com/25f20j01OQpTAlfBVtWE/made-in-ch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714884"/>
            <a:ext cx="3190864" cy="1901755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設備：固定基礎模擬器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使用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3X4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、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180</a:t>
            </a:r>
            <a:r>
              <a:rPr lang="en-US" altLang="zh-TW" sz="1400" baseline="60000" dirty="0" smtClean="0">
                <a:latin typeface="+mj-ea"/>
                <a:ea typeface="+mj-ea"/>
                <a:sym typeface="Wingdings" pitchFamily="2" charset="2"/>
              </a:rPr>
              <a:t>O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的視野的螢幕，與受測者距離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5m</a:t>
            </a: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方向感的傳感器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&amp; 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加速器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&amp;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制動器收集平均速度資訊、到交叉線時間、每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200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毫秒剎車與加速幅度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訓練與實驗路線在四線道的高速公路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白天能見度高，無其他用路者、有彎曲警示標誌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&amp;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路標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17022" y="1611086"/>
            <a:ext cx="2428892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latin typeface="+mj-ea"/>
                <a:ea typeface="+mj-ea"/>
              </a:rPr>
              <a:t>完整汽車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>
                <a:latin typeface="+mj-ea"/>
                <a:ea typeface="+mj-ea"/>
              </a:rPr>
              <a:t>自動變速器</a:t>
            </a:r>
          </a:p>
        </p:txBody>
      </p:sp>
      <p:grpSp>
        <p:nvGrpSpPr>
          <p:cNvPr id="14" name="群組 13"/>
          <p:cNvGrpSpPr/>
          <p:nvPr/>
        </p:nvGrpSpPr>
        <p:grpSpPr>
          <a:xfrm>
            <a:off x="3214678" y="1928802"/>
            <a:ext cx="214314" cy="285752"/>
            <a:chOff x="3214678" y="1928802"/>
            <a:chExt cx="214314" cy="285752"/>
          </a:xfrm>
        </p:grpSpPr>
        <p:cxnSp>
          <p:nvCxnSpPr>
            <p:cNvPr id="10" name="直線接點 9"/>
            <p:cNvCxnSpPr/>
            <p:nvPr/>
          </p:nvCxnSpPr>
          <p:spPr>
            <a:xfrm flipV="1">
              <a:off x="3214678" y="1928802"/>
              <a:ext cx="214314" cy="142876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214678" y="2071678"/>
              <a:ext cx="214314" cy="142876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http://img.amiami.jp/images/product/review/152/TOY-SCL2-42283_02.jpg"/>
          <p:cNvPicPr>
            <a:picLocks noChangeAspect="1" noChangeArrowheads="1"/>
          </p:cNvPicPr>
          <p:nvPr/>
        </p:nvPicPr>
        <p:blipFill>
          <a:blip r:embed="rId3" cstate="print"/>
          <a:srcRect l="16500" t="7212" r="15999" b="11658"/>
          <a:stretch>
            <a:fillRect/>
          </a:stretch>
        </p:blipFill>
        <p:spPr bwMode="auto">
          <a:xfrm>
            <a:off x="2500298" y="5143512"/>
            <a:ext cx="357190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實驗順序：受測者完成對駕駛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&amp; 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音樂愛好的問卷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訓練過程：以時速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40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、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80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、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120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先熟悉模擬器的使用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    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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休息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5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分鐘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實驗過程：右邊開車，控制軌跡，保持時速在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80~120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之間，中間會有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3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階段音樂輪播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(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快樂、悲傷、中間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)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間隔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1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分鐘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結束後，每位受測者進行單獨面談，評估感受、描述音樂對於駕駛時的感受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實驗因子</a:t>
            </a:r>
            <a:endParaRPr lang="zh-TW" altLang="en-US" sz="1800" dirty="0" smtClean="0"/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57224" y="2500306"/>
          <a:ext cx="4064000" cy="14478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032000"/>
                <a:gridCol w="203200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solidFill>
                            <a:schemeClr val="bg1"/>
                          </a:solidFill>
                          <a:sym typeface="Wingdings" pitchFamily="2" charset="2"/>
                        </a:rPr>
                        <a:t>駕駛時</a:t>
                      </a:r>
                      <a:endParaRPr lang="zh-TW" altLang="en-US" sz="1600" b="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 smtClean="0">
                          <a:solidFill>
                            <a:schemeClr val="bg1"/>
                          </a:solidFill>
                        </a:rPr>
                        <a:t>音樂</a:t>
                      </a:r>
                      <a:endParaRPr lang="zh-TW" altLang="en-US" sz="1600" b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聽音樂</a:t>
                      </a:r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快樂</a:t>
                      </a:r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無聽音樂</a:t>
                      </a:r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悲傷</a:t>
                      </a:r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中等</a:t>
                      </a:r>
                      <a:endParaRPr lang="zh-TW" altLang="en-US" sz="16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5991225" cy="4881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571612"/>
            <a:ext cx="5824557" cy="4783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沉穩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沉穩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沉穩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</TotalTime>
  <Words>533</Words>
  <Application>Microsoft Office PowerPoint</Application>
  <PresentationFormat>如螢幕大小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沉穩</vt:lpstr>
      <vt:lpstr>Emotions drive attention: Effects on driver’s behaviour</vt:lpstr>
      <vt:lpstr>Abstract</vt:lpstr>
      <vt:lpstr>Introduction</vt:lpstr>
      <vt:lpstr>Method</vt:lpstr>
      <vt:lpstr>Method</vt:lpstr>
      <vt:lpstr>Method</vt:lpstr>
      <vt:lpstr>Method</vt:lpstr>
      <vt:lpstr>Result</vt:lpstr>
      <vt:lpstr>Result</vt:lpstr>
      <vt:lpstr>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Emotions drive attention: Effects on driver’s behaviour</dc:title>
  <dc:creator>user</dc:creator>
  <cp:lastModifiedBy>user</cp:lastModifiedBy>
  <cp:revision>22</cp:revision>
  <dcterms:created xsi:type="dcterms:W3CDTF">2015-10-15T01:32:53Z</dcterms:created>
  <dcterms:modified xsi:type="dcterms:W3CDTF">2015-10-20T07:28:01Z</dcterms:modified>
</cp:coreProperties>
</file>